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0287000" cx="18288000"/>
  <p:notesSz cx="6858000" cy="9144000"/>
  <p:embeddedFontLst>
    <p:embeddedFont>
      <p:font typeface="League Spartan"/>
      <p:regular r:id="rId14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gTPgkyvZyMXkJvAkbNV9xfpZ9Z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eagueSpartan-bold.fntdata"/><Relationship Id="rId14" Type="http://schemas.openxmlformats.org/officeDocument/2006/relationships/font" Target="fonts/LeagueSpartan-regular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3670402" cy="10287000"/>
          </a:xfrm>
          <a:custGeom>
            <a:rect b="b" l="l" r="r" t="t"/>
            <a:pathLst>
              <a:path extrusionOk="0" h="10287000" w="5735003">
                <a:moveTo>
                  <a:pt x="0" y="0"/>
                </a:moveTo>
                <a:lnTo>
                  <a:pt x="5735003" y="0"/>
                </a:lnTo>
                <a:lnTo>
                  <a:pt x="57350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flipH="1">
            <a:off x="13933705" y="0"/>
            <a:ext cx="4354295" cy="10287000"/>
          </a:xfrm>
          <a:custGeom>
            <a:rect b="b" l="l" r="r" t="t"/>
            <a:pathLst>
              <a:path extrusionOk="0" h="10287000" w="5786438">
                <a:moveTo>
                  <a:pt x="5786438" y="0"/>
                </a:moveTo>
                <a:lnTo>
                  <a:pt x="0" y="0"/>
                </a:lnTo>
                <a:lnTo>
                  <a:pt x="0" y="10287000"/>
                </a:lnTo>
                <a:lnTo>
                  <a:pt x="5786438" y="10287000"/>
                </a:lnTo>
                <a:lnTo>
                  <a:pt x="5786438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652039" y="2201465"/>
            <a:ext cx="14983923" cy="4462024"/>
            <a:chOff x="0" y="28575"/>
            <a:chExt cx="19978563" cy="5949364"/>
          </a:xfrm>
        </p:grpSpPr>
        <p:sp>
          <p:nvSpPr>
            <p:cNvPr id="87" name="Google Shape;87;p1"/>
            <p:cNvSpPr txBox="1"/>
            <p:nvPr/>
          </p:nvSpPr>
          <p:spPr>
            <a:xfrm>
              <a:off x="4036945" y="28575"/>
              <a:ext cx="12672534" cy="1191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53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PROPUESTA </a:t>
              </a:r>
              <a:endParaRPr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1872771"/>
              <a:ext cx="19978563" cy="41051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487" u="sng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PROYECTO</a:t>
              </a:r>
              <a:endParaRPr/>
            </a:p>
            <a:p>
              <a:pPr indent="0" lvl="0" marL="0" marR="0" rtl="0" algn="ctr">
                <a:lnSpc>
                  <a:spcPct val="114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487" u="sng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INFORMATICO </a:t>
              </a:r>
              <a:endParaRPr/>
            </a:p>
          </p:txBody>
        </p:sp>
      </p:grpSp>
      <p:grpSp>
        <p:nvGrpSpPr>
          <p:cNvPr id="89" name="Google Shape;89;p1"/>
          <p:cNvGrpSpPr/>
          <p:nvPr/>
        </p:nvGrpSpPr>
        <p:grpSpPr>
          <a:xfrm>
            <a:off x="7069422" y="442946"/>
            <a:ext cx="4149157" cy="1171509"/>
            <a:chOff x="0" y="0"/>
            <a:chExt cx="5532209" cy="1562012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1360903" cy="1562012"/>
            </a:xfrm>
            <a:custGeom>
              <a:rect b="b" l="l" r="r" t="t"/>
              <a:pathLst>
                <a:path extrusionOk="0" h="1562012" w="1360903">
                  <a:moveTo>
                    <a:pt x="0" y="0"/>
                  </a:moveTo>
                  <a:lnTo>
                    <a:pt x="1360903" y="0"/>
                  </a:lnTo>
                  <a:lnTo>
                    <a:pt x="1360903" y="1562012"/>
                  </a:lnTo>
                  <a:lnTo>
                    <a:pt x="0" y="15620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1769812" y="91396"/>
              <a:ext cx="3762397" cy="1264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EMPRESA AUTOMATIZA PRO</a:t>
              </a:r>
              <a:endParaRPr/>
            </a:p>
          </p:txBody>
        </p:sp>
      </p:grpSp>
      <p:sp>
        <p:nvSpPr>
          <p:cNvPr id="92" name="Google Shape;92;p1"/>
          <p:cNvSpPr txBox="1"/>
          <p:nvPr/>
        </p:nvSpPr>
        <p:spPr>
          <a:xfrm>
            <a:off x="4790789" y="7436905"/>
            <a:ext cx="8706423" cy="977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/>
          </a:p>
          <a:p>
            <a:pPr indent="0" lvl="0" marL="0" marR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VICENTE SÁNCHEZ - FELIPE OLMEDO - LUCAS RAMIREZ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-1" y="0"/>
            <a:ext cx="8020131" cy="10287000"/>
          </a:xfrm>
          <a:custGeom>
            <a:rect b="b" l="l" r="r" t="t"/>
            <a:pathLst>
              <a:path extrusionOk="0" h="10287000" w="8268176">
                <a:moveTo>
                  <a:pt x="0" y="0"/>
                </a:moveTo>
                <a:lnTo>
                  <a:pt x="8268176" y="0"/>
                </a:lnTo>
                <a:lnTo>
                  <a:pt x="82681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8552584" y="2398238"/>
            <a:ext cx="919250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2B1EE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99" name="Google Shape;99;p2"/>
          <p:cNvSpPr txBox="1"/>
          <p:nvPr/>
        </p:nvSpPr>
        <p:spPr>
          <a:xfrm>
            <a:off x="9814734" y="2398238"/>
            <a:ext cx="5903769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8894540" y="742950"/>
            <a:ext cx="5299535" cy="125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Índice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8552584" y="3393757"/>
            <a:ext cx="919250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2B1EE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9814734" y="3393757"/>
            <a:ext cx="7444566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Fundamentación del proyecto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8552584" y="4389277"/>
            <a:ext cx="919250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2B1EE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9814734" y="4389277"/>
            <a:ext cx="623609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y Metodología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8552584" y="5384796"/>
            <a:ext cx="919250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2B1EE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9814734" y="5384796"/>
            <a:ext cx="529953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</a:t>
            </a:r>
            <a:r>
              <a:rPr b="1"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8552584" y="6380315"/>
            <a:ext cx="919250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02B1EE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9814734" y="6380315"/>
            <a:ext cx="529953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/>
          <p:nvPr/>
        </p:nvSpPr>
        <p:spPr>
          <a:xfrm>
            <a:off x="0" y="3889720"/>
            <a:ext cx="7069058" cy="6406333"/>
          </a:xfrm>
          <a:custGeom>
            <a:rect b="b" l="l" r="r" t="t"/>
            <a:pathLst>
              <a:path extrusionOk="0" h="6406333" w="7069058">
                <a:moveTo>
                  <a:pt x="0" y="0"/>
                </a:moveTo>
                <a:lnTo>
                  <a:pt x="7069058" y="0"/>
                </a:lnTo>
                <a:lnTo>
                  <a:pt x="7069058" y="6406334"/>
                </a:lnTo>
                <a:lnTo>
                  <a:pt x="0" y="64063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 rot="10800000">
            <a:off x="11584399" y="0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1514683" y="3525549"/>
            <a:ext cx="5316348" cy="1527496"/>
            <a:chOff x="0" y="-114300"/>
            <a:chExt cx="1400190" cy="402304"/>
          </a:xfrm>
        </p:grpSpPr>
        <p:sp>
          <p:nvSpPr>
            <p:cNvPr id="116" name="Google Shape;116;p3"/>
            <p:cNvSpPr/>
            <p:nvPr/>
          </p:nvSpPr>
          <p:spPr>
            <a:xfrm>
              <a:off x="0" y="-42779"/>
              <a:ext cx="1400190" cy="288004"/>
            </a:xfrm>
            <a:custGeom>
              <a:rect b="b" l="l" r="r" t="t"/>
              <a:pathLst>
                <a:path extrusionOk="0" h="288004" w="1400190">
                  <a:moveTo>
                    <a:pt x="74269" y="0"/>
                  </a:moveTo>
                  <a:lnTo>
                    <a:pt x="1325922" y="0"/>
                  </a:lnTo>
                  <a:cubicBezTo>
                    <a:pt x="1366939" y="0"/>
                    <a:pt x="1400190" y="33251"/>
                    <a:pt x="1400190" y="74269"/>
                  </a:cubicBezTo>
                  <a:lnTo>
                    <a:pt x="1400190" y="213735"/>
                  </a:lnTo>
                  <a:cubicBezTo>
                    <a:pt x="1400190" y="254752"/>
                    <a:pt x="1366939" y="288004"/>
                    <a:pt x="1325922" y="288004"/>
                  </a:cubicBezTo>
                  <a:lnTo>
                    <a:pt x="74269" y="288004"/>
                  </a:lnTo>
                  <a:cubicBezTo>
                    <a:pt x="33251" y="288004"/>
                    <a:pt x="0" y="254752"/>
                    <a:pt x="0" y="213735"/>
                  </a:cubicBezTo>
                  <a:lnTo>
                    <a:pt x="0" y="74269"/>
                  </a:lnTo>
                  <a:cubicBezTo>
                    <a:pt x="0" y="33251"/>
                    <a:pt x="33251" y="0"/>
                    <a:pt x="74269" y="0"/>
                  </a:cubicBezTo>
                  <a:close/>
                </a:path>
              </a:pathLst>
            </a:custGeom>
            <a:solidFill>
              <a:srgbClr val="0097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0" y="-114300"/>
              <a:ext cx="1400190" cy="4023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0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Modernización Digital Residencia San Luciano</a:t>
              </a:r>
              <a:endParaRPr/>
            </a:p>
          </p:txBody>
        </p:sp>
      </p:grpSp>
      <p:grpSp>
        <p:nvGrpSpPr>
          <p:cNvPr id="118" name="Google Shape;118;p3"/>
          <p:cNvGrpSpPr/>
          <p:nvPr/>
        </p:nvGrpSpPr>
        <p:grpSpPr>
          <a:xfrm>
            <a:off x="2833030" y="6780368"/>
            <a:ext cx="10921855" cy="2134634"/>
            <a:chOff x="0" y="-114300"/>
            <a:chExt cx="2876538" cy="562208"/>
          </a:xfrm>
        </p:grpSpPr>
        <p:sp>
          <p:nvSpPr>
            <p:cNvPr id="119" name="Google Shape;119;p3"/>
            <p:cNvSpPr/>
            <p:nvPr/>
          </p:nvSpPr>
          <p:spPr>
            <a:xfrm>
              <a:off x="0" y="0"/>
              <a:ext cx="2876538" cy="447908"/>
            </a:xfrm>
            <a:custGeom>
              <a:rect b="b" l="l" r="r" t="t"/>
              <a:pathLst>
                <a:path extrusionOk="0" h="447908" w="2876538">
                  <a:moveTo>
                    <a:pt x="36151" y="0"/>
                  </a:moveTo>
                  <a:lnTo>
                    <a:pt x="2840387" y="0"/>
                  </a:lnTo>
                  <a:cubicBezTo>
                    <a:pt x="2849974" y="0"/>
                    <a:pt x="2859170" y="3809"/>
                    <a:pt x="2865949" y="10588"/>
                  </a:cubicBezTo>
                  <a:cubicBezTo>
                    <a:pt x="2872729" y="17368"/>
                    <a:pt x="2876538" y="26563"/>
                    <a:pt x="2876538" y="36151"/>
                  </a:cubicBezTo>
                  <a:lnTo>
                    <a:pt x="2876538" y="411757"/>
                  </a:lnTo>
                  <a:cubicBezTo>
                    <a:pt x="2876538" y="421345"/>
                    <a:pt x="2872729" y="430540"/>
                    <a:pt x="2865949" y="437320"/>
                  </a:cubicBezTo>
                  <a:cubicBezTo>
                    <a:pt x="2859170" y="444099"/>
                    <a:pt x="2849974" y="447908"/>
                    <a:pt x="2840387" y="447908"/>
                  </a:cubicBezTo>
                  <a:lnTo>
                    <a:pt x="36151" y="447908"/>
                  </a:lnTo>
                  <a:cubicBezTo>
                    <a:pt x="26563" y="447908"/>
                    <a:pt x="17368" y="444099"/>
                    <a:pt x="10588" y="437320"/>
                  </a:cubicBezTo>
                  <a:cubicBezTo>
                    <a:pt x="3809" y="430540"/>
                    <a:pt x="0" y="421345"/>
                    <a:pt x="0" y="411757"/>
                  </a:cubicBezTo>
                  <a:lnTo>
                    <a:pt x="0" y="36151"/>
                  </a:lnTo>
                  <a:cubicBezTo>
                    <a:pt x="0" y="26563"/>
                    <a:pt x="3809" y="17368"/>
                    <a:pt x="10588" y="10588"/>
                  </a:cubicBezTo>
                  <a:cubicBezTo>
                    <a:pt x="17368" y="3809"/>
                    <a:pt x="26563" y="0"/>
                    <a:pt x="36151" y="0"/>
                  </a:cubicBezTo>
                  <a:close/>
                </a:path>
              </a:pathLst>
            </a:custGeom>
            <a:solidFill>
              <a:srgbClr val="0097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 txBox="1"/>
            <p:nvPr/>
          </p:nvSpPr>
          <p:spPr>
            <a:xfrm>
              <a:off x="0" y="-114300"/>
              <a:ext cx="2876538" cy="562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Desarrollar aplicaciones web aplicando buenas prácticas de programación.</a:t>
              </a:r>
              <a:endParaRPr/>
            </a:p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Modelar y administrar bases de datos para asegurar integridad de la información.</a:t>
              </a:r>
              <a:endParaRPr/>
            </a:p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IA y Análisis de datos para generar predicciones y reportes preventivos.</a:t>
              </a:r>
              <a:endParaRPr/>
            </a:p>
          </p:txBody>
        </p:sp>
      </p:grpSp>
      <p:grpSp>
        <p:nvGrpSpPr>
          <p:cNvPr id="121" name="Google Shape;121;p3"/>
          <p:cNvGrpSpPr/>
          <p:nvPr/>
        </p:nvGrpSpPr>
        <p:grpSpPr>
          <a:xfrm>
            <a:off x="8293957" y="3157209"/>
            <a:ext cx="6277694" cy="2186999"/>
            <a:chOff x="0" y="-66940"/>
            <a:chExt cx="1653385" cy="576000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1622062" cy="461700"/>
            </a:xfrm>
            <a:custGeom>
              <a:rect b="b" l="l" r="r" t="t"/>
              <a:pathLst>
                <a:path extrusionOk="0" h="461700" w="1622062">
                  <a:moveTo>
                    <a:pt x="64110" y="0"/>
                  </a:moveTo>
                  <a:lnTo>
                    <a:pt x="1557952" y="0"/>
                  </a:lnTo>
                  <a:cubicBezTo>
                    <a:pt x="1574955" y="0"/>
                    <a:pt x="1591261" y="6754"/>
                    <a:pt x="1603284" y="18777"/>
                  </a:cubicBezTo>
                  <a:cubicBezTo>
                    <a:pt x="1615307" y="30800"/>
                    <a:pt x="1622062" y="47107"/>
                    <a:pt x="1622062" y="64110"/>
                  </a:cubicBezTo>
                  <a:lnTo>
                    <a:pt x="1622062" y="397590"/>
                  </a:lnTo>
                  <a:cubicBezTo>
                    <a:pt x="1622062" y="414593"/>
                    <a:pt x="1615307" y="430899"/>
                    <a:pt x="1603284" y="442922"/>
                  </a:cubicBezTo>
                  <a:cubicBezTo>
                    <a:pt x="1591261" y="454945"/>
                    <a:pt x="1574955" y="461700"/>
                    <a:pt x="1557952" y="461700"/>
                  </a:cubicBezTo>
                  <a:lnTo>
                    <a:pt x="64110" y="461700"/>
                  </a:lnTo>
                  <a:cubicBezTo>
                    <a:pt x="47107" y="461700"/>
                    <a:pt x="30800" y="454945"/>
                    <a:pt x="18777" y="442922"/>
                  </a:cubicBezTo>
                  <a:cubicBezTo>
                    <a:pt x="6754" y="430899"/>
                    <a:pt x="0" y="414593"/>
                    <a:pt x="0" y="397590"/>
                  </a:cubicBezTo>
                  <a:lnTo>
                    <a:pt x="0" y="64110"/>
                  </a:lnTo>
                  <a:cubicBezTo>
                    <a:pt x="0" y="47107"/>
                    <a:pt x="6754" y="30800"/>
                    <a:pt x="18777" y="18777"/>
                  </a:cubicBezTo>
                  <a:cubicBezTo>
                    <a:pt x="30800" y="6754"/>
                    <a:pt x="47107" y="0"/>
                    <a:pt x="64110" y="0"/>
                  </a:cubicBezTo>
                  <a:close/>
                </a:path>
              </a:pathLst>
            </a:custGeom>
            <a:solidFill>
              <a:srgbClr val="0097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31323" y="-66940"/>
              <a:ext cx="1622062" cy="5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Desarrollo de Software y Aplicaciones.</a:t>
              </a:r>
              <a:endParaRPr/>
            </a:p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Gestión de Datos y Bases de Datos IA y Análisis de Datos.</a:t>
              </a:r>
              <a:endParaRPr/>
            </a:p>
            <a:p>
              <a:pPr indent="-252546" lvl="1" marL="505091" marR="0" rtl="0" algn="l">
                <a:lnSpc>
                  <a:spcPct val="14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339"/>
                <a:buFont typeface="Arial"/>
                <a:buChar char="•"/>
              </a:pPr>
              <a:r>
                <a:rPr b="0" i="1" lang="en-US" sz="233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Gestión de Proyectos Tecnológicos.</a:t>
              </a:r>
              <a:endParaRPr/>
            </a:p>
          </p:txBody>
        </p:sp>
      </p:grpSp>
      <p:sp>
        <p:nvSpPr>
          <p:cNvPr id="124" name="Google Shape;124;p3"/>
          <p:cNvSpPr/>
          <p:nvPr/>
        </p:nvSpPr>
        <p:spPr>
          <a:xfrm>
            <a:off x="13455100" y="4453132"/>
            <a:ext cx="4647910" cy="4589811"/>
          </a:xfrm>
          <a:custGeom>
            <a:rect b="b" l="l" r="r" t="t"/>
            <a:pathLst>
              <a:path extrusionOk="0" h="4589811" w="4647910">
                <a:moveTo>
                  <a:pt x="0" y="0"/>
                </a:moveTo>
                <a:lnTo>
                  <a:pt x="4647910" y="0"/>
                </a:lnTo>
                <a:lnTo>
                  <a:pt x="4647910" y="4589811"/>
                </a:lnTo>
                <a:lnTo>
                  <a:pt x="0" y="45898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234311" y="284751"/>
            <a:ext cx="11449631" cy="125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2286000" y="2477759"/>
            <a:ext cx="3365167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PROYECTO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8715165" y="2451980"/>
            <a:ext cx="5316348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DE DESEMPEÑO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9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099281" y="6100918"/>
            <a:ext cx="3861273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COMPETENCIAS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/>
          <p:nvPr/>
        </p:nvSpPr>
        <p:spPr>
          <a:xfrm rot="10800000">
            <a:off x="12992155" y="-8526"/>
            <a:ext cx="5295845" cy="5528376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0" y="6811160"/>
            <a:ext cx="3390576" cy="3473061"/>
          </a:xfrm>
          <a:custGeom>
            <a:rect b="b" l="l" r="r" t="t"/>
            <a:pathLst>
              <a:path extrusionOk="0" h="3473061" w="3390576">
                <a:moveTo>
                  <a:pt x="0" y="0"/>
                </a:moveTo>
                <a:lnTo>
                  <a:pt x="3390576" y="0"/>
                </a:lnTo>
                <a:lnTo>
                  <a:pt x="3390576" y="3473061"/>
                </a:lnTo>
                <a:lnTo>
                  <a:pt x="0" y="3473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4788670" y="1163417"/>
            <a:ext cx="8029149" cy="8574819"/>
          </a:xfrm>
          <a:custGeom>
            <a:rect b="b" l="l" r="r" t="t"/>
            <a:pathLst>
              <a:path extrusionOk="0" h="8574819" w="8029149">
                <a:moveTo>
                  <a:pt x="0" y="0"/>
                </a:moveTo>
                <a:lnTo>
                  <a:pt x="8029149" y="0"/>
                </a:lnTo>
                <a:lnTo>
                  <a:pt x="8029149" y="8574819"/>
                </a:lnTo>
                <a:lnTo>
                  <a:pt x="0" y="85748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505399" y="178525"/>
            <a:ext cx="121887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Fundamentación del proyecto</a:t>
            </a:r>
            <a:endParaRPr/>
          </a:p>
        </p:txBody>
      </p:sp>
      <p:grpSp>
        <p:nvGrpSpPr>
          <p:cNvPr id="137" name="Google Shape;137;p4"/>
          <p:cNvGrpSpPr/>
          <p:nvPr/>
        </p:nvGrpSpPr>
        <p:grpSpPr>
          <a:xfrm>
            <a:off x="489187" y="4388248"/>
            <a:ext cx="6929047" cy="1053054"/>
            <a:chOff x="0" y="-578644"/>
            <a:chExt cx="8429653" cy="1404072"/>
          </a:xfrm>
        </p:grpSpPr>
        <p:grpSp>
          <p:nvGrpSpPr>
            <p:cNvPr id="138" name="Google Shape;138;p4"/>
            <p:cNvGrpSpPr/>
            <p:nvPr/>
          </p:nvGrpSpPr>
          <p:grpSpPr>
            <a:xfrm>
              <a:off x="0" y="-578644"/>
              <a:ext cx="773213" cy="1335377"/>
              <a:chOff x="0" y="-114300"/>
              <a:chExt cx="152733" cy="263778"/>
            </a:xfrm>
          </p:grpSpPr>
          <p:sp>
            <p:nvSpPr>
              <p:cNvPr id="139" name="Google Shape;139;p4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4CE09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4"/>
            <p:cNvSpPr txBox="1"/>
            <p:nvPr/>
          </p:nvSpPr>
          <p:spPr>
            <a:xfrm>
              <a:off x="773213" y="-146050"/>
              <a:ext cx="7656440" cy="971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Justificación del proyecto</a:t>
              </a:r>
              <a:endParaRPr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p4"/>
          <p:cNvGrpSpPr/>
          <p:nvPr/>
        </p:nvGrpSpPr>
        <p:grpSpPr>
          <a:xfrm>
            <a:off x="505408" y="1197039"/>
            <a:ext cx="5361992" cy="1004896"/>
            <a:chOff x="0" y="-578644"/>
            <a:chExt cx="7149322" cy="1339862"/>
          </a:xfrm>
        </p:grpSpPr>
        <p:sp>
          <p:nvSpPr>
            <p:cNvPr id="143" name="Google Shape;143;p4"/>
            <p:cNvSpPr txBox="1"/>
            <p:nvPr/>
          </p:nvSpPr>
          <p:spPr>
            <a:xfrm>
              <a:off x="944796" y="-120649"/>
              <a:ext cx="6204526" cy="881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Problemática actual</a:t>
              </a:r>
              <a:endParaRPr/>
            </a:p>
          </p:txBody>
        </p:sp>
        <p:grpSp>
          <p:nvGrpSpPr>
            <p:cNvPr id="144" name="Google Shape;144;p4"/>
            <p:cNvGrpSpPr/>
            <p:nvPr/>
          </p:nvGrpSpPr>
          <p:grpSpPr>
            <a:xfrm>
              <a:off x="0" y="-578644"/>
              <a:ext cx="773213" cy="1335377"/>
              <a:chOff x="0" y="-114300"/>
              <a:chExt cx="152733" cy="263778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FF313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147;p4"/>
          <p:cNvGrpSpPr/>
          <p:nvPr/>
        </p:nvGrpSpPr>
        <p:grpSpPr>
          <a:xfrm>
            <a:off x="10869766" y="4462001"/>
            <a:ext cx="4934193" cy="1062579"/>
            <a:chOff x="0" y="-578644"/>
            <a:chExt cx="6224876" cy="1416772"/>
          </a:xfrm>
        </p:grpSpPr>
        <p:sp>
          <p:nvSpPr>
            <p:cNvPr id="148" name="Google Shape;148;p4"/>
            <p:cNvSpPr txBox="1"/>
            <p:nvPr/>
          </p:nvSpPr>
          <p:spPr>
            <a:xfrm>
              <a:off x="948964" y="-133350"/>
              <a:ext cx="5275912" cy="971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9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Impacto esperado</a:t>
              </a:r>
              <a:endParaRPr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0" y="-578644"/>
              <a:ext cx="773213" cy="1335377"/>
              <a:chOff x="0" y="-114300"/>
              <a:chExt cx="152733" cy="263778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4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2" name="Google Shape;152;p4"/>
          <p:cNvSpPr txBox="1"/>
          <p:nvPr/>
        </p:nvSpPr>
        <p:spPr>
          <a:xfrm>
            <a:off x="348550" y="2412018"/>
            <a:ext cx="11057836" cy="16719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 manual en papel → duplicación y pérdida de información.</a:t>
            </a:r>
            <a:endParaRPr/>
          </a:p>
          <a:p>
            <a:pPr indent="-259079" lvl="1" marL="51816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Retrasos en la comunicación con familiares.</a:t>
            </a:r>
            <a:endParaRPr/>
          </a:p>
          <a:p>
            <a:pPr indent="-259079" lvl="1" marL="51816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Sobrecarga administrativa para el personal de salud.</a:t>
            </a:r>
            <a:endParaRPr/>
          </a:p>
          <a:p>
            <a:pPr indent="-259079" lvl="1" marL="518160" marR="0" rtl="0" algn="l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Afecta la eficiencia y calidad de atención a los adultos mayores.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1124756" y="6021838"/>
            <a:ext cx="8413669" cy="2525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160" lvl="1" marL="518322" marR="0" rtl="0" algn="l">
              <a:lnSpc>
                <a:spcPct val="135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 de modernizar y digitalizar procesos en residencia.</a:t>
            </a:r>
            <a:endParaRPr/>
          </a:p>
          <a:p>
            <a:pPr indent="-259160" lvl="1" marL="518322" marR="0" rtl="0" algn="l">
              <a:lnSpc>
                <a:spcPct val="135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de tecnologías informáticas: automatización, centralización de datos y comunicación eficiente.</a:t>
            </a:r>
            <a:endParaRPr/>
          </a:p>
          <a:p>
            <a:pPr indent="-259160" lvl="1" marL="518322" marR="0" rtl="0" algn="l">
              <a:lnSpc>
                <a:spcPct val="13504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Digitalización = garantía de estándares de cuidado más altos.</a:t>
            </a:r>
            <a:endParaRPr/>
          </a:p>
        </p:txBody>
      </p:sp>
      <p:sp>
        <p:nvSpPr>
          <p:cNvPr id="154" name="Google Shape;154;p4"/>
          <p:cNvSpPr txBox="1"/>
          <p:nvPr/>
        </p:nvSpPr>
        <p:spPr>
          <a:xfrm>
            <a:off x="9921550" y="5895050"/>
            <a:ext cx="8113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Adultos mayores: seguimiento preciso, preventivo y personalizado.</a:t>
            </a:r>
            <a:endParaRPr/>
          </a:p>
          <a:p>
            <a:pPr indent="-259079" lvl="1" marL="51816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 de salud (TENS, cuidadores): reducir carga administrativa y mejor toma de decisiones.</a:t>
            </a:r>
            <a:endParaRPr/>
          </a:p>
          <a:p>
            <a:pPr indent="-259079" lvl="1" marL="51816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Familiares: acceso a información confiable y actualizada en tiempo real.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-2" y="4211866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5"/>
          <p:cNvSpPr/>
          <p:nvPr/>
        </p:nvSpPr>
        <p:spPr>
          <a:xfrm rot="10800000">
            <a:off x="11584404" y="6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8"/>
                </a:lnTo>
                <a:lnTo>
                  <a:pt x="0" y="6075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12150792" y="1320804"/>
            <a:ext cx="5137476" cy="4276949"/>
          </a:xfrm>
          <a:custGeom>
            <a:rect b="b" l="l" r="r" t="t"/>
            <a:pathLst>
              <a:path extrusionOk="0" h="4276949" w="5137476">
                <a:moveTo>
                  <a:pt x="0" y="0"/>
                </a:moveTo>
                <a:lnTo>
                  <a:pt x="5137476" y="0"/>
                </a:lnTo>
                <a:lnTo>
                  <a:pt x="5137476" y="4276949"/>
                </a:lnTo>
                <a:lnTo>
                  <a:pt x="0" y="42769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1248300" y="742950"/>
            <a:ext cx="11449631" cy="125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y Metodología</a:t>
            </a:r>
            <a:endParaRPr/>
          </a:p>
        </p:txBody>
      </p:sp>
      <p:grpSp>
        <p:nvGrpSpPr>
          <p:cNvPr id="163" name="Google Shape;163;p5"/>
          <p:cNvGrpSpPr/>
          <p:nvPr/>
        </p:nvGrpSpPr>
        <p:grpSpPr>
          <a:xfrm>
            <a:off x="12510750" y="6375853"/>
            <a:ext cx="4312629" cy="3179182"/>
            <a:chOff x="0" y="-578644"/>
            <a:chExt cx="5346013" cy="3940972"/>
          </a:xfrm>
        </p:grpSpPr>
        <p:grpSp>
          <p:nvGrpSpPr>
            <p:cNvPr id="164" name="Google Shape;164;p5"/>
            <p:cNvGrpSpPr/>
            <p:nvPr/>
          </p:nvGrpSpPr>
          <p:grpSpPr>
            <a:xfrm>
              <a:off x="0" y="-578644"/>
              <a:ext cx="773213" cy="1335377"/>
              <a:chOff x="0" y="-114300"/>
              <a:chExt cx="152733" cy="263778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6ECEF2"/>
              </a:solidFill>
              <a:ln>
                <a:noFill/>
              </a:ln>
            </p:spPr>
            <p:txBody>
              <a:bodyPr anchorCtr="0" anchor="t" bIns="49150" lIns="98350" spcFirstLastPara="1" rIns="98350" wrap="square" tIns="49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4650" lIns="54650" spcFirstLastPara="1" rIns="54650" wrap="square" tIns="5465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167;p5"/>
            <p:cNvSpPr txBox="1"/>
            <p:nvPr/>
          </p:nvSpPr>
          <p:spPr>
            <a:xfrm>
              <a:off x="875696" y="-100434"/>
              <a:ext cx="41484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Planificación</a:t>
              </a:r>
              <a:endParaRPr sz="1505"/>
            </a:p>
          </p:txBody>
        </p:sp>
        <p:grpSp>
          <p:nvGrpSpPr>
            <p:cNvPr id="168" name="Google Shape;168;p5"/>
            <p:cNvGrpSpPr/>
            <p:nvPr/>
          </p:nvGrpSpPr>
          <p:grpSpPr>
            <a:xfrm>
              <a:off x="0" y="2026951"/>
              <a:ext cx="773213" cy="1335377"/>
              <a:chOff x="0" y="-114300"/>
              <a:chExt cx="152733" cy="263778"/>
            </a:xfrm>
          </p:grpSpPr>
          <p:sp>
            <p:nvSpPr>
              <p:cNvPr id="169" name="Google Shape;169;p5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>
                <a:noFill/>
              </a:ln>
            </p:spPr>
            <p:txBody>
              <a:bodyPr anchorCtr="0" anchor="t" bIns="49150" lIns="98350" spcFirstLastPara="1" rIns="98350" wrap="square" tIns="49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5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4650" lIns="54650" spcFirstLastPara="1" rIns="54650" wrap="square" tIns="5465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" name="Google Shape;171;p5"/>
            <p:cNvSpPr txBox="1"/>
            <p:nvPr/>
          </p:nvSpPr>
          <p:spPr>
            <a:xfrm>
              <a:off x="875713" y="2522467"/>
              <a:ext cx="44703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Retrospectiva</a:t>
              </a:r>
              <a:endParaRPr sz="1505"/>
            </a:p>
          </p:txBody>
        </p:sp>
        <p:grpSp>
          <p:nvGrpSpPr>
            <p:cNvPr id="172" name="Google Shape;172;p5"/>
            <p:cNvGrpSpPr/>
            <p:nvPr/>
          </p:nvGrpSpPr>
          <p:grpSpPr>
            <a:xfrm>
              <a:off x="0" y="1159670"/>
              <a:ext cx="773213" cy="1335377"/>
              <a:chOff x="0" y="-114300"/>
              <a:chExt cx="152733" cy="263778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52DEA0"/>
              </a:solidFill>
              <a:ln>
                <a:noFill/>
              </a:ln>
            </p:spPr>
            <p:txBody>
              <a:bodyPr anchorCtr="0" anchor="t" bIns="49150" lIns="98350" spcFirstLastPara="1" rIns="98350" wrap="square" tIns="49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5"/>
              <p:cNvSpPr txBox="1"/>
              <p:nvPr/>
            </p:nvSpPr>
            <p:spPr>
              <a:xfrm>
                <a:off x="0" y="-114300"/>
                <a:ext cx="152733" cy="263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4650" lIns="54650" spcFirstLastPara="1" rIns="54650" wrap="square" tIns="5465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5"/>
            <p:cNvSpPr txBox="1"/>
            <p:nvPr/>
          </p:nvSpPr>
          <p:spPr>
            <a:xfrm>
              <a:off x="875713" y="1652011"/>
              <a:ext cx="27339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Revisión</a:t>
              </a:r>
              <a:endParaRPr sz="1505"/>
            </a:p>
          </p:txBody>
        </p:sp>
        <p:grpSp>
          <p:nvGrpSpPr>
            <p:cNvPr id="176" name="Google Shape;176;p5"/>
            <p:cNvGrpSpPr/>
            <p:nvPr/>
          </p:nvGrpSpPr>
          <p:grpSpPr>
            <a:xfrm>
              <a:off x="0" y="292389"/>
              <a:ext cx="773213" cy="1335377"/>
              <a:chOff x="0" y="-114300"/>
              <a:chExt cx="152733" cy="263778"/>
            </a:xfrm>
          </p:grpSpPr>
          <p:sp>
            <p:nvSpPr>
              <p:cNvPr id="177" name="Google Shape;177;p5"/>
              <p:cNvSpPr/>
              <p:nvPr/>
            </p:nvSpPr>
            <p:spPr>
              <a:xfrm>
                <a:off x="0" y="0"/>
                <a:ext cx="152733" cy="149478"/>
              </a:xfrm>
              <a:custGeom>
                <a:rect b="b" l="l" r="r" t="t"/>
                <a:pathLst>
                  <a:path extrusionOk="0" h="149478" w="152733">
                    <a:moveTo>
                      <a:pt x="74739" y="0"/>
                    </a:moveTo>
                    <a:lnTo>
                      <a:pt x="77994" y="0"/>
                    </a:lnTo>
                    <a:cubicBezTo>
                      <a:pt x="119272" y="0"/>
                      <a:pt x="152733" y="33462"/>
                      <a:pt x="152733" y="74739"/>
                    </a:cubicBezTo>
                    <a:lnTo>
                      <a:pt x="152733" y="74739"/>
                    </a:lnTo>
                    <a:cubicBezTo>
                      <a:pt x="152733" y="94561"/>
                      <a:pt x="144859" y="113571"/>
                      <a:pt x="130843" y="127588"/>
                    </a:cubicBezTo>
                    <a:cubicBezTo>
                      <a:pt x="116827" y="141604"/>
                      <a:pt x="97816" y="149478"/>
                      <a:pt x="77994" y="149478"/>
                    </a:cubicBezTo>
                    <a:lnTo>
                      <a:pt x="74739" y="149478"/>
                    </a:lnTo>
                    <a:cubicBezTo>
                      <a:pt x="54917" y="149478"/>
                      <a:pt x="35907" y="141604"/>
                      <a:pt x="21891" y="127588"/>
                    </a:cubicBezTo>
                    <a:cubicBezTo>
                      <a:pt x="7874" y="113571"/>
                      <a:pt x="0" y="94561"/>
                      <a:pt x="0" y="74739"/>
                    </a:cubicBezTo>
                    <a:lnTo>
                      <a:pt x="0" y="74739"/>
                    </a:lnTo>
                    <a:cubicBezTo>
                      <a:pt x="0" y="54917"/>
                      <a:pt x="7874" y="35907"/>
                      <a:pt x="21891" y="21891"/>
                    </a:cubicBezTo>
                    <a:cubicBezTo>
                      <a:pt x="35907" y="7874"/>
                      <a:pt x="54917" y="0"/>
                      <a:pt x="74739" y="0"/>
                    </a:cubicBezTo>
                    <a:close/>
                  </a:path>
                </a:pathLst>
              </a:custGeom>
              <a:solidFill>
                <a:srgbClr val="FF3131"/>
              </a:solidFill>
              <a:ln>
                <a:noFill/>
              </a:ln>
            </p:spPr>
            <p:txBody>
              <a:bodyPr anchorCtr="0" anchor="t" bIns="49150" lIns="98350" spcFirstLastPara="1" rIns="98350" wrap="square" tIns="49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5"/>
              <p:cNvSpPr txBox="1"/>
              <p:nvPr/>
            </p:nvSpPr>
            <p:spPr>
              <a:xfrm>
                <a:off x="0" y="-114300"/>
                <a:ext cx="152700" cy="26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4650" lIns="54650" spcFirstLastPara="1" rIns="54650" wrap="square" tIns="54650">
                <a:noAutofit/>
              </a:bodyPr>
              <a:lstStyle/>
              <a:p>
                <a:pPr indent="0" lvl="0" marL="0" marR="0" rtl="0" algn="ctr">
                  <a:lnSpc>
                    <a:spcPct val="1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36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" name="Google Shape;179;p5"/>
            <p:cNvSpPr txBox="1"/>
            <p:nvPr/>
          </p:nvSpPr>
          <p:spPr>
            <a:xfrm>
              <a:off x="875713" y="775783"/>
              <a:ext cx="30480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0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Ejecución</a:t>
              </a:r>
              <a:endParaRPr sz="1505"/>
            </a:p>
          </p:txBody>
        </p:sp>
      </p:grpSp>
      <p:sp>
        <p:nvSpPr>
          <p:cNvPr id="180" name="Google Shape;180;p5"/>
          <p:cNvSpPr txBox="1"/>
          <p:nvPr/>
        </p:nvSpPr>
        <p:spPr>
          <a:xfrm>
            <a:off x="1879889" y="3728885"/>
            <a:ext cx="9144000" cy="1297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 proyecto que integre soluciones tecnológicas para mejorar la gestión de información y optimizar procesos relacionados con el área de estudio.</a:t>
            </a:r>
            <a:endParaRPr/>
          </a:p>
        </p:txBody>
      </p:sp>
      <p:sp>
        <p:nvSpPr>
          <p:cNvPr id="181" name="Google Shape;181;p5"/>
          <p:cNvSpPr txBox="1"/>
          <p:nvPr/>
        </p:nvSpPr>
        <p:spPr>
          <a:xfrm>
            <a:off x="1879889" y="5434013"/>
            <a:ext cx="9273351" cy="1706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APT se desarrollará utilizando Scrum, una metodología ágil que organiza el trabajo en ciclos cortos llamados sprints, permitiendo entregar resultados de manera iterativa y adaptarse a cambios.</a:t>
            </a:r>
            <a:endParaRPr/>
          </a:p>
        </p:txBody>
      </p:sp>
      <p:sp>
        <p:nvSpPr>
          <p:cNvPr id="182" name="Google Shape;182;p5"/>
          <p:cNvSpPr txBox="1"/>
          <p:nvPr/>
        </p:nvSpPr>
        <p:spPr>
          <a:xfrm>
            <a:off x="12697932" y="6075153"/>
            <a:ext cx="3346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6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"/>
          <p:cNvSpPr/>
          <p:nvPr/>
        </p:nvSpPr>
        <p:spPr>
          <a:xfrm>
            <a:off x="0" y="4211861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1463149" y="-5250"/>
            <a:ext cx="4567916" cy="4570915"/>
          </a:xfrm>
          <a:custGeom>
            <a:rect b="b" l="l" r="r" t="t"/>
            <a:pathLst>
              <a:path extrusionOk="0" h="5767716" w="5782172">
                <a:moveTo>
                  <a:pt x="0" y="0"/>
                </a:moveTo>
                <a:lnTo>
                  <a:pt x="5782172" y="0"/>
                </a:lnTo>
                <a:lnTo>
                  <a:pt x="5782172" y="5767716"/>
                </a:lnTo>
                <a:lnTo>
                  <a:pt x="0" y="576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 rot="10800000">
            <a:off x="14751848" y="-5260"/>
            <a:ext cx="3536150" cy="4890487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3311895" y="6075139"/>
            <a:ext cx="5832105" cy="3958541"/>
          </a:xfrm>
          <a:custGeom>
            <a:rect b="b" l="l" r="r" t="t"/>
            <a:pathLst>
              <a:path extrusionOk="0" h="3958541" w="5832105">
                <a:moveTo>
                  <a:pt x="0" y="0"/>
                </a:moveTo>
                <a:lnTo>
                  <a:pt x="5832105" y="0"/>
                </a:lnTo>
                <a:lnTo>
                  <a:pt x="5832105" y="3958541"/>
                </a:lnTo>
                <a:lnTo>
                  <a:pt x="0" y="395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rnd" cmpd="sng" w="5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10598476" y="6075139"/>
            <a:ext cx="6297262" cy="3958541"/>
          </a:xfrm>
          <a:custGeom>
            <a:rect b="b" l="l" r="r" t="t"/>
            <a:pathLst>
              <a:path extrusionOk="0" h="3958541" w="6297262">
                <a:moveTo>
                  <a:pt x="0" y="0"/>
                </a:moveTo>
                <a:lnTo>
                  <a:pt x="6297262" y="0"/>
                </a:lnTo>
                <a:lnTo>
                  <a:pt x="6297262" y="3958541"/>
                </a:lnTo>
                <a:lnTo>
                  <a:pt x="0" y="3958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6517" r="-7938" t="0"/>
            </a:stretch>
          </a:blipFill>
          <a:ln cap="rnd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469256" y="4553935"/>
            <a:ext cx="1824482" cy="1888209"/>
          </a:xfrm>
          <a:custGeom>
            <a:rect b="b" l="l" r="r" t="t"/>
            <a:pathLst>
              <a:path extrusionOk="0" h="1888209" w="1824482">
                <a:moveTo>
                  <a:pt x="0" y="0"/>
                </a:moveTo>
                <a:lnTo>
                  <a:pt x="1824483" y="0"/>
                </a:lnTo>
                <a:lnTo>
                  <a:pt x="1824483" y="1888210"/>
                </a:lnTo>
                <a:lnTo>
                  <a:pt x="0" y="1888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3419184" y="256222"/>
            <a:ext cx="11449631" cy="125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Evidencias 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3272601" y="2017175"/>
            <a:ext cx="32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del proyecto</a:t>
            </a:r>
            <a:endParaRPr/>
          </a:p>
        </p:txBody>
      </p:sp>
      <p:sp>
        <p:nvSpPr>
          <p:cNvPr id="195" name="Google Shape;195;p6"/>
          <p:cNvSpPr txBox="1"/>
          <p:nvPr/>
        </p:nvSpPr>
        <p:spPr>
          <a:xfrm>
            <a:off x="7689326" y="4992063"/>
            <a:ext cx="51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Productos a lo largo del proyecto</a:t>
            </a:r>
            <a:endParaRPr/>
          </a:p>
        </p:txBody>
      </p:sp>
      <p:sp>
        <p:nvSpPr>
          <p:cNvPr id="196" name="Google Shape;196;p6"/>
          <p:cNvSpPr txBox="1"/>
          <p:nvPr/>
        </p:nvSpPr>
        <p:spPr>
          <a:xfrm>
            <a:off x="1533001" y="2017175"/>
            <a:ext cx="172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Fase 1</a:t>
            </a:r>
            <a:endParaRPr/>
          </a:p>
        </p:txBody>
      </p:sp>
      <p:sp>
        <p:nvSpPr>
          <p:cNvPr id="197" name="Google Shape;197;p6"/>
          <p:cNvSpPr txBox="1"/>
          <p:nvPr/>
        </p:nvSpPr>
        <p:spPr>
          <a:xfrm>
            <a:off x="1655251" y="2948750"/>
            <a:ext cx="147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Fase 2</a:t>
            </a:r>
            <a:endParaRPr/>
          </a:p>
        </p:txBody>
      </p:sp>
      <p:sp>
        <p:nvSpPr>
          <p:cNvPr id="198" name="Google Shape;198;p6"/>
          <p:cNvSpPr txBox="1"/>
          <p:nvPr/>
        </p:nvSpPr>
        <p:spPr>
          <a:xfrm>
            <a:off x="1625701" y="3880325"/>
            <a:ext cx="15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Fase 3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3255325" y="2948750"/>
            <a:ext cx="29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Proyecto</a:t>
            </a:r>
            <a:endParaRPr/>
          </a:p>
        </p:txBody>
      </p:sp>
      <p:sp>
        <p:nvSpPr>
          <p:cNvPr id="200" name="Google Shape;200;p6"/>
          <p:cNvSpPr txBox="1"/>
          <p:nvPr/>
        </p:nvSpPr>
        <p:spPr>
          <a:xfrm>
            <a:off x="3255325" y="3908975"/>
            <a:ext cx="44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Presentación del proyecto final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/>
          <p:nvPr/>
        </p:nvSpPr>
        <p:spPr>
          <a:xfrm>
            <a:off x="0" y="4211861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 rot="10800000">
            <a:off x="11584407" y="4"/>
            <a:ext cx="6703601" cy="6075139"/>
          </a:xfrm>
          <a:custGeom>
            <a:rect b="b" l="l" r="r" t="t"/>
            <a:pathLst>
              <a:path extrusionOk="0" h="6075139" w="6703601">
                <a:moveTo>
                  <a:pt x="0" y="0"/>
                </a:moveTo>
                <a:lnTo>
                  <a:pt x="6703601" y="0"/>
                </a:lnTo>
                <a:lnTo>
                  <a:pt x="6703601" y="6075139"/>
                </a:lnTo>
                <a:lnTo>
                  <a:pt x="0" y="6075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11256925" y="5918928"/>
            <a:ext cx="7031083" cy="4368060"/>
          </a:xfrm>
          <a:custGeom>
            <a:rect b="b" l="l" r="r" t="t"/>
            <a:pathLst>
              <a:path extrusionOk="0" h="4368060" w="7031083">
                <a:moveTo>
                  <a:pt x="0" y="0"/>
                </a:moveTo>
                <a:lnTo>
                  <a:pt x="7031083" y="0"/>
                </a:lnTo>
                <a:lnTo>
                  <a:pt x="7031083" y="4368061"/>
                </a:lnTo>
                <a:lnTo>
                  <a:pt x="0" y="43680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2355043" y="256222"/>
            <a:ext cx="11449631" cy="1259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399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de Trabajo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2355043" y="1981252"/>
            <a:ext cx="11449631" cy="4958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Levantamiento de requerimientos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Definición de alcance y planificación ágil (Scrum)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base de datos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frontend (interfaz web/móvil)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backend (API y lógica de negocio)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modelo IA predictivo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Pruebas de funcionalidad, seguridad y usabilidad</a:t>
            </a:r>
            <a:endParaRPr/>
          </a:p>
          <a:p>
            <a:pPr indent="-345439" lvl="1" marL="690881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técnica y manual de usuario</a:t>
            </a:r>
            <a:endParaRPr/>
          </a:p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/>
          <p:nvPr/>
        </p:nvSpPr>
        <p:spPr>
          <a:xfrm>
            <a:off x="-8" y="0"/>
            <a:ext cx="3670402" cy="10287000"/>
          </a:xfrm>
          <a:custGeom>
            <a:rect b="b" l="l" r="r" t="t"/>
            <a:pathLst>
              <a:path extrusionOk="0" h="10287000" w="5735003">
                <a:moveTo>
                  <a:pt x="0" y="0"/>
                </a:moveTo>
                <a:lnTo>
                  <a:pt x="5735003" y="0"/>
                </a:lnTo>
                <a:lnTo>
                  <a:pt x="57350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8"/>
          <p:cNvSpPr/>
          <p:nvPr/>
        </p:nvSpPr>
        <p:spPr>
          <a:xfrm flipH="1">
            <a:off x="14208561" y="0"/>
            <a:ext cx="4079439" cy="10287000"/>
          </a:xfrm>
          <a:custGeom>
            <a:rect b="b" l="l" r="r" t="t"/>
            <a:pathLst>
              <a:path extrusionOk="0" h="10287000" w="5786438">
                <a:moveTo>
                  <a:pt x="5786437" y="0"/>
                </a:moveTo>
                <a:lnTo>
                  <a:pt x="0" y="0"/>
                </a:lnTo>
                <a:lnTo>
                  <a:pt x="0" y="10287000"/>
                </a:lnTo>
                <a:lnTo>
                  <a:pt x="5786437" y="10287000"/>
                </a:lnTo>
                <a:lnTo>
                  <a:pt x="578643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4762678" y="4002913"/>
            <a:ext cx="8762643" cy="21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¡GRACIAS POR LA ATENCIÓN!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